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3" r:id="rId2"/>
  </p:sldMasterIdLst>
  <p:notesMasterIdLst>
    <p:notesMasterId r:id="rId32"/>
  </p:notesMasterIdLst>
  <p:handoutMasterIdLst>
    <p:handoutMasterId r:id="rId33"/>
  </p:handoutMasterIdLst>
  <p:sldIdLst>
    <p:sldId id="267" r:id="rId3"/>
    <p:sldId id="266" r:id="rId4"/>
    <p:sldId id="265" r:id="rId5"/>
    <p:sldId id="263" r:id="rId6"/>
    <p:sldId id="268" r:id="rId7"/>
    <p:sldId id="269" r:id="rId8"/>
    <p:sldId id="309" r:id="rId9"/>
    <p:sldId id="291" r:id="rId10"/>
    <p:sldId id="292" r:id="rId11"/>
    <p:sldId id="280" r:id="rId12"/>
    <p:sldId id="284" r:id="rId13"/>
    <p:sldId id="285" r:id="rId14"/>
    <p:sldId id="288" r:id="rId15"/>
    <p:sldId id="293" r:id="rId16"/>
    <p:sldId id="299" r:id="rId17"/>
    <p:sldId id="290" r:id="rId18"/>
    <p:sldId id="273" r:id="rId19"/>
    <p:sldId id="282" r:id="rId20"/>
    <p:sldId id="297" r:id="rId21"/>
    <p:sldId id="308" r:id="rId22"/>
    <p:sldId id="298" r:id="rId23"/>
    <p:sldId id="302" r:id="rId24"/>
    <p:sldId id="301" r:id="rId25"/>
    <p:sldId id="303" r:id="rId26"/>
    <p:sldId id="305" r:id="rId27"/>
    <p:sldId id="306" r:id="rId28"/>
    <p:sldId id="307" r:id="rId29"/>
    <p:sldId id="304" r:id="rId30"/>
    <p:sldId id="296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595"/>
  </p:normalViewPr>
  <p:slideViewPr>
    <p:cSldViewPr snapToGrid="0" snapToObjects="1">
      <p:cViewPr varScale="1">
        <p:scale>
          <a:sx n="102" d="100"/>
          <a:sy n="102" d="100"/>
        </p:scale>
        <p:origin x="167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EDF140-BC1A-4599-A965-73D6DC44398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464165-28FC-4596-A75E-370C29FF0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90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EE13B5-4D89-4646-809E-4E93D1D4C53A}" type="datetimeFigureOut">
              <a:rPr lang="en-US" smtClean="0"/>
              <a:t>2/10/16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75DD57-4D8E-E641-923B-60B92E83C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DD57-4D8E-E641-923B-60B92E83C6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46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0025-3DCE-4238-A678-9B7F49B0CC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56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0025-3DCE-4238-A678-9B7F49B0CC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7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 Unicode MS" pitchFamily="34" charset="-128"/>
              <a:ea typeface="ＭＳ Ｐゴシック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57066" indent="-291179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64717" indent="-23294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30604" indent="-23294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96491" indent="-23294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A1C43F-27B9-45DF-9AF1-71D7D808D40B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0988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 Unicode MS" pitchFamily="34" charset="-128"/>
              <a:ea typeface="ＭＳ Ｐゴシック" pitchFamily="34" charset="-128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57024" indent="-29116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64653" indent="-23293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30513" indent="-23293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96375" indent="-23293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62236" indent="-232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3028096" indent="-232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93958" indent="-232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959819" indent="-232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D87E75-6F6F-49A2-B4AB-6504BE82DBC0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18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 Unicode MS" pitchFamily="34" charset="-128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780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0025-3DCE-4238-A678-9B7F49B0CC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25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FDEAACCF-87C6-7C45-B920-4062F5E8D766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7115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DD57-4D8E-E641-923B-60B92E83C6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79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 Unicode MS" pitchFamily="34" charset="-128"/>
              <a:ea typeface="ＭＳ Ｐゴシック" pitchFamily="34" charset="-128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09" indent="-2857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2937" indent="-228587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111" indent="-228587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287" indent="-228587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7F1C3C-819A-4F9E-88D5-A56E6FE9CBF9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51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9E3E9-4239-904C-8F5E-5A96700342D2}" type="slidenum">
              <a:rPr lang="en-US" sz="1200">
                <a:latin typeface="Arial Unicode MS" charset="0"/>
              </a:rPr>
              <a:pPr eaLnBrk="1" hangingPunct="1"/>
              <a:t>21</a:t>
            </a:fld>
            <a:endParaRPr lang="en-US" sz="1200"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7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DD57-4D8E-E641-923B-60B92E83C6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04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41F7097D-A67F-F84B-B6E0-C012BEC04D3A}" type="slidenum">
              <a:rPr lang="en-US" smtClean="0">
                <a:latin typeface="Arial Unicode MS" charset="0"/>
              </a:rPr>
              <a:pPr>
                <a:defRPr/>
              </a:pPr>
              <a:t>22</a:t>
            </a:fld>
            <a:endParaRPr lang="en-US" smtClean="0">
              <a:latin typeface="Arial Unicode MS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4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0025-3DCE-4238-A678-9B7F49B0CC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98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05E38899-EE3B-9341-B45D-37EFA701E716}" type="slidenum">
              <a:rPr lang="en-US" sz="1200" b="0" smtClean="0">
                <a:solidFill>
                  <a:prstClr val="black"/>
                </a:solidFill>
                <a:latin typeface="Times New Roman" charset="0"/>
              </a:rPr>
              <a:pPr eaLnBrk="1" hangingPunct="1">
                <a:defRPr/>
              </a:pPr>
              <a:t>24</a:t>
            </a:fld>
            <a:endParaRPr lang="en-US" sz="1200" b="0" smtClean="0">
              <a:solidFill>
                <a:prstClr val="black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57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0025-3DCE-4238-A678-9B7F49B0CC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58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0025-3DCE-4238-A678-9B7F49B0CC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98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0025-3DCE-4238-A678-9B7F49B0CC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72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0025-3DCE-4238-A678-9B7F49B0CC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90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DD57-4D8E-E641-923B-60B92E83C6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51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DD57-4D8E-E641-923B-60B92E83C6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74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0025-3DCE-4238-A678-9B7F49B0CC7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60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57024" indent="-29116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64653" indent="-23293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30513" indent="-23293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96375" indent="-23293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62236" indent="-232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3028096" indent="-232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93958" indent="-232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959819" indent="-232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ADA4C2-ABBB-4D21-AF38-AEBD883AFB49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 Unicode MS" pitchFamily="34" charset="-128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087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57024" indent="-29116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64653" indent="-23293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30513" indent="-23293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96375" indent="-23293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62236" indent="-232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3028096" indent="-232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93958" indent="-232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959819" indent="-232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F8CC4F-F458-4D44-8847-8E21F467864E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 Unicode MS" pitchFamily="34" charset="-128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153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0025-3DCE-4238-A678-9B7F49B0CC7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30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4058569" y="8976836"/>
            <a:ext cx="3105997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909A83B-C7A1-4649-AC73-2F940A4584C0}" type="slidenum">
              <a:rPr lang="en-US" altLang="en-US">
                <a:solidFill>
                  <a:prstClr val="black"/>
                </a:solidFill>
                <a:latin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 Unicode MS" pitchFamily="34" charset="-128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8421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0025-3DCE-4238-A678-9B7F49B0CC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2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2/24/2014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0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2/24/2014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E2447990-E62F-47F3-A696-45D0465B16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18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2/24/2014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28C4C5BD-2010-4BA0-A3E8-2432D6A0D8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24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2/24/2014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D29397A2-EC10-4AC4-96D9-069E0FDFE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057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2/24/2014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988873C3-C058-4900-A2B0-023D5A10C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546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2/24/2014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ED3D268C-1893-489E-91E3-5BE280EB2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304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2/24/2014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3B424177-352E-4EDB-9083-940D2C2E4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62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2/24/2014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405D3DD3-87DF-43A9-804D-D2A5729FA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08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2/24/2014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1CBFD7A2-F09D-4607-A025-854C31875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837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38188" y="962025"/>
            <a:ext cx="7748587" cy="45132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8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2/24/2014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B34D5CFC-D049-48AE-9218-03213E731E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431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38188" y="962025"/>
            <a:ext cx="7748587" cy="45132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50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205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90954" y="1828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cap="all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Water Science and Technology Board</a:t>
            </a:r>
            <a:endParaRPr lang="en-US" sz="2800" cap="all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371600"/>
            <a:ext cx="9144000" cy="914400"/>
          </a:xfrm>
          <a:prstGeom prst="rect">
            <a:avLst/>
          </a:prstGeom>
          <a:solidFill>
            <a:srgbClr val="386351"/>
          </a:solidFill>
          <a:ln w="9525" cap="flat" cmpd="sng" algn="ctr">
            <a:solidFill>
              <a:srgbClr val="38635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1F497D"/>
              </a:solidFill>
              <a:latin typeface="News Gothic MT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68" y="281471"/>
            <a:ext cx="3892296" cy="52730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5802923"/>
            <a:ext cx="9144000" cy="1055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8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38188" y="962025"/>
            <a:ext cx="7748587" cy="45132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0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93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2/24/2014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65CDDB2D-5B0A-4338-A569-8397D95BB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72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2/24/2014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F9817076-6D82-4900-8B5C-1249C5548F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98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2/24/2014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5234844D-E1F6-437A-9EED-4EA262FE22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1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2/24/2014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007B5049-72DE-4270-9942-043873618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1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2/24/2014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0B2DC21D-FB0E-4E12-9C86-D4FDF64ED7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22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2/24/2014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DC6A0552-FB1F-4AB1-AD4D-595E4BD20E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50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2/24/2014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C8D3F26C-2E06-4D2B-BE8F-057C18A3A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1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theme" Target="../theme/theme2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  <a:ea typeface="ＭＳ Ｐゴシック" pitchFamily="34" charset="-128"/>
              </a:rPr>
              <a:t>2/24/2014</a:t>
            </a:r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245225"/>
            <a:ext cx="3886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FFFF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D15AC9-0A6A-45CA-BC54-2B10B3C7B2E6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868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8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E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32" charset="-128"/>
          <a:cs typeface="ＭＳ Ｐゴシック" pitchFamily="3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E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32" charset="-128"/>
          <a:cs typeface="ＭＳ Ｐゴシック" pitchFamily="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E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32" charset="-128"/>
          <a:cs typeface="ＭＳ Ｐゴシック" pitchFamily="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E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32" charset="-128"/>
          <a:cs typeface="ＭＳ Ｐゴシック" pitchFamily="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E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32" charset="-128"/>
          <a:cs typeface="ＭＳ Ｐゴシック" pitchFamily="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EE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EE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EE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EE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2" charset="-128"/>
          <a:cs typeface="ＭＳ Ｐゴシック" pitchFamily="3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25400">
            <a:solidFill>
              <a:srgbClr val="386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0954" y="5788223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cap="all" dirty="0" smtClean="0">
                <a:solidFill>
                  <a:srgbClr val="386351"/>
                </a:solidFill>
                <a:latin typeface="Trebuchet MS" panose="020B0603020202020204" pitchFamily="34" charset="0"/>
              </a:rPr>
              <a:t>Institute of Medicine</a:t>
            </a:r>
            <a:endParaRPr lang="en-US" sz="1100" dirty="0">
              <a:solidFill>
                <a:srgbClr val="38635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43" y="6248400"/>
            <a:ext cx="2812357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13/12/12/us/politics/psychiatrists-less-likely-to-accept-insurance-study-finds.html?_r=0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184508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How Are We Doing in Behavioral Health?</a:t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</a:rPr>
              <a:t>A Policy Potpourri </a:t>
            </a:r>
            <a:br>
              <a:rPr lang="en-US" sz="4400" dirty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York Academy of Medicine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6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100" dirty="0" smtClean="0">
                <a:solidFill>
                  <a:srgbClr val="FFFF00"/>
                </a:solidFill>
              </a:rPr>
              <a:t>Follow</a:t>
            </a:r>
            <a:r>
              <a:rPr lang="en-US" sz="3100" dirty="0">
                <a:solidFill>
                  <a:srgbClr val="FFFF00"/>
                </a:solidFill>
              </a:rPr>
              <a:t>-up after Hospitalization for Mental Illness within 7 Days </a:t>
            </a:r>
            <a:r>
              <a:rPr lang="en-US" sz="3100" dirty="0" smtClean="0">
                <a:solidFill>
                  <a:srgbClr val="FFFF00"/>
                </a:solidFill>
              </a:rPr>
              <a:t>(</a:t>
            </a:r>
            <a:r>
              <a:rPr lang="en-US" sz="3100" dirty="0">
                <a:solidFill>
                  <a:srgbClr val="FFFF00"/>
                </a:solidFill>
              </a:rPr>
              <a:t>HMOs only) </a:t>
            </a:r>
            <a:r>
              <a:rPr lang="en-US" sz="3100" dirty="0" smtClean="0">
                <a:solidFill>
                  <a:srgbClr val="FFFF00"/>
                </a:solidFill>
              </a:rPr>
              <a:t>2003</a:t>
            </a:r>
            <a:r>
              <a:rPr lang="en-US" sz="3100" dirty="0">
                <a:solidFill>
                  <a:srgbClr val="FFFF00"/>
                </a:solidFill>
              </a:rPr>
              <a:t>-2012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1050" dirty="0" smtClean="0">
                <a:solidFill>
                  <a:srgbClr val="FFFF00"/>
                </a:solidFill>
              </a:rPr>
              <a:t>(NCQA October 2013</a:t>
            </a:r>
            <a:r>
              <a:rPr lang="en-US" sz="1050" dirty="0" smtClean="0"/>
              <a:t>)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rcRect t="4221" b="4221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0B2DC21D-FB0E-4E12-9C86-D4FDF64ED7B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0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FFFF00"/>
                </a:solidFill>
                <a:ea typeface="ＭＳ Ｐゴシック" pitchFamily="34" charset="-128"/>
              </a:rPr>
              <a:t>ACA Quality Reporting/Payment Programs with BH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dirty="0" smtClean="0">
                <a:ea typeface="ＭＳ Ｐゴシック" pitchFamily="34" charset="-128"/>
              </a:rPr>
              <a:t>Physicians Quality Reporting System/MIPS </a:t>
            </a:r>
          </a:p>
          <a:p>
            <a:pPr>
              <a:defRPr/>
            </a:pPr>
            <a:r>
              <a:rPr lang="en-US" altLang="en-US" dirty="0" smtClean="0">
                <a:ea typeface="ＭＳ Ｐゴシック" pitchFamily="34" charset="-128"/>
              </a:rPr>
              <a:t>Meaningful Use </a:t>
            </a:r>
          </a:p>
          <a:p>
            <a:pPr>
              <a:defRPr/>
            </a:pPr>
            <a:r>
              <a:rPr lang="en-US" altLang="en-US" dirty="0" smtClean="0">
                <a:ea typeface="ＭＳ Ｐゴシック" pitchFamily="34" charset="-128"/>
              </a:rPr>
              <a:t>Value Based Payment Modifier</a:t>
            </a:r>
          </a:p>
          <a:p>
            <a:pPr>
              <a:defRPr/>
            </a:pPr>
            <a:r>
              <a:rPr lang="en-US" altLang="en-US" dirty="0" err="1" smtClean="0">
                <a:ea typeface="ＭＳ Ｐゴシック" pitchFamily="34" charset="-128"/>
              </a:rPr>
              <a:t>PhysicianCompare.Gov</a:t>
            </a:r>
            <a:endParaRPr lang="en-US" altLang="en-US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dirty="0" smtClean="0">
                <a:ea typeface="ＭＳ Ｐゴシック" pitchFamily="34" charset="-128"/>
              </a:rPr>
              <a:t>Inpatient Psychiatry Quality Reporting Program </a:t>
            </a:r>
          </a:p>
          <a:p>
            <a:pPr>
              <a:defRPr/>
            </a:pPr>
            <a:r>
              <a:rPr lang="en-US" altLang="en-US" dirty="0" err="1" smtClean="0">
                <a:ea typeface="ＭＳ Ｐゴシック" pitchFamily="34" charset="-128"/>
              </a:rPr>
              <a:t>HospitalCompare.Gov</a:t>
            </a:r>
            <a:endParaRPr lang="en-US" altLang="en-US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dirty="0" err="1" smtClean="0">
                <a:ea typeface="ＭＳ Ｐゴシック" pitchFamily="34" charset="-128"/>
              </a:rPr>
              <a:t>NursingHomeCompare.Gov</a:t>
            </a:r>
            <a:endParaRPr lang="en-US" altLang="en-US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dirty="0" smtClean="0">
                <a:ea typeface="ＭＳ Ｐゴシック" pitchFamily="34" charset="-128"/>
              </a:rPr>
              <a:t>State Medicaid Reporting Programs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B34D5CFC-D049-48AE-9218-03213E731EC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3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5400" b="1" dirty="0">
                <a:solidFill>
                  <a:srgbClr val="FFFF00"/>
                </a:solidFill>
              </a:rPr>
              <a:t>Care of mentally ill faulted in report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 smtClean="0"/>
          </a:p>
          <a:p>
            <a:pPr marL="0" indent="0" algn="ctr">
              <a:buFontTx/>
              <a:buNone/>
              <a:defRPr/>
            </a:pPr>
            <a:r>
              <a:rPr lang="en-US" sz="3000" b="1" dirty="0" smtClean="0"/>
              <a:t>US </a:t>
            </a:r>
            <a:r>
              <a:rPr lang="en-US" sz="3000" b="1" dirty="0"/>
              <a:t>survey reviews patient follow-up; state well below national </a:t>
            </a:r>
            <a:r>
              <a:rPr lang="en-US" sz="3000" b="1" dirty="0" smtClean="0"/>
              <a:t>average</a:t>
            </a:r>
          </a:p>
          <a:p>
            <a:pPr marL="0" indent="0" algn="ctr">
              <a:buFontTx/>
              <a:buNone/>
              <a:defRPr/>
            </a:pPr>
            <a:r>
              <a:rPr lang="en-US" sz="3000" b="1" dirty="0" smtClean="0"/>
              <a:t>Medicare data on hospitalcompare.gov highlights poor performance of individual hospitals</a:t>
            </a:r>
            <a:endParaRPr lang="en-US" sz="3000" dirty="0"/>
          </a:p>
        </p:txBody>
      </p:sp>
      <p:pic>
        <p:nvPicPr>
          <p:cNvPr id="3077" name="Picture 6" descr="https://encrypted-tbn1.gstatic.com/images?q=tbn:ANd9GcTnYtdPvxU1wwIBgk0g7eAQ2HaIWKuUtDTHNDXhc7EOGYCboRGSN05Ch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172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B34D5CFC-D049-48AE-9218-03213E731EC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3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FFFF99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A509C6D-C409-4903-9C33-25278921D901}" type="slidenum">
              <a:rPr lang="en-US" altLang="en-US" sz="1200">
                <a:solidFill>
                  <a:srgbClr val="FFFF99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US" altLang="en-US" sz="1200">
              <a:solidFill>
                <a:srgbClr val="FFFF99"/>
              </a:solidFill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4737100" y="3492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09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39800"/>
            <a:ext cx="84582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0B2DC21D-FB0E-4E12-9C86-D4FDF64ED7B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State of Behavioral Health Quality </a:t>
            </a:r>
            <a:r>
              <a:rPr lang="en-US" dirty="0" smtClean="0">
                <a:solidFill>
                  <a:srgbClr val="FFFF00"/>
                </a:solidFill>
              </a:rPr>
              <a:t>Measurement and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400" dirty="0" smtClean="0">
                <a:latin typeface="+mj-lt"/>
                <a:ea typeface="Cambria" charset="0"/>
                <a:cs typeface="Cambria" charset="0"/>
              </a:rPr>
              <a:t>Few endorsed measures 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latin typeface="+mj-lt"/>
                <a:ea typeface="Cambria" charset="0"/>
                <a:cs typeface="Cambria" charset="0"/>
              </a:rPr>
              <a:t>Most focus on processes quite distal from outcomes (e.g., screening/assessment)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latin typeface="+mj-lt"/>
                <a:ea typeface="Cambria" charset="0"/>
                <a:cs typeface="Cambria" charset="0"/>
              </a:rPr>
              <a:t>Major gaps – child disorders, substance abuse, psychosocial interventions, PROs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400" dirty="0">
                <a:effectLst/>
                <a:latin typeface="+mj-lt"/>
                <a:ea typeface="Cambria" charset="0"/>
                <a:cs typeface="Cambria" charset="0"/>
              </a:rPr>
              <a:t>Outcomes measurement not widely applied despite </a:t>
            </a:r>
            <a:r>
              <a:rPr lang="en-US" altLang="en-US" sz="3400" dirty="0" smtClean="0">
                <a:effectLst/>
                <a:latin typeface="+mj-lt"/>
                <a:ea typeface="Cambria" charset="0"/>
                <a:cs typeface="Cambria" charset="0"/>
              </a:rPr>
              <a:t>reliable/valid </a:t>
            </a:r>
            <a:r>
              <a:rPr lang="en-US" altLang="en-US" sz="3400" dirty="0">
                <a:effectLst/>
                <a:latin typeface="+mj-lt"/>
                <a:ea typeface="Cambria" charset="0"/>
                <a:cs typeface="Cambria" charset="0"/>
              </a:rPr>
              <a:t>instruments (</a:t>
            </a:r>
            <a:r>
              <a:rPr lang="ja-JP" altLang="en-US" sz="3400" dirty="0">
                <a:effectLst/>
                <a:latin typeface="+mj-lt"/>
                <a:ea typeface="Cambria" charset="0"/>
                <a:cs typeface="Cambria" charset="0"/>
              </a:rPr>
              <a:t>“</a:t>
            </a:r>
            <a:r>
              <a:rPr lang="en-US" altLang="ja-JP" sz="3400" dirty="0">
                <a:effectLst/>
                <a:latin typeface="+mj-lt"/>
                <a:ea typeface="Cambria" charset="0"/>
                <a:cs typeface="Cambria" charset="0"/>
              </a:rPr>
              <a:t>measurement-based care</a:t>
            </a:r>
            <a:r>
              <a:rPr lang="ja-JP" altLang="en-US" sz="3400" dirty="0">
                <a:effectLst/>
                <a:latin typeface="+mj-lt"/>
                <a:ea typeface="Cambria" charset="0"/>
                <a:cs typeface="Cambria" charset="0"/>
              </a:rPr>
              <a:t>”</a:t>
            </a:r>
            <a:r>
              <a:rPr lang="en-US" altLang="ja-JP" sz="3400" dirty="0">
                <a:effectLst/>
                <a:latin typeface="+mj-lt"/>
                <a:ea typeface="Cambria" charset="0"/>
                <a:cs typeface="Cambria" charset="0"/>
              </a:rPr>
              <a:t>)</a:t>
            </a:r>
            <a:endParaRPr lang="en-US" altLang="en-US" sz="3400" dirty="0">
              <a:effectLst/>
              <a:latin typeface="+mj-lt"/>
              <a:ea typeface="Cambria" charset="0"/>
              <a:cs typeface="Cambria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3400" dirty="0" smtClean="0">
                <a:effectLst/>
                <a:latin typeface="+mj-lt"/>
                <a:ea typeface="Cambria" charset="0"/>
                <a:cs typeface="Cambria" charset="0"/>
              </a:rPr>
              <a:t>Proven QI </a:t>
            </a:r>
            <a:r>
              <a:rPr lang="en-US" altLang="en-US" sz="3400" dirty="0">
                <a:effectLst/>
                <a:latin typeface="+mj-lt"/>
                <a:ea typeface="Cambria" charset="0"/>
                <a:cs typeface="Cambria" charset="0"/>
              </a:rPr>
              <a:t>methods not </a:t>
            </a:r>
            <a:r>
              <a:rPr lang="en-US" altLang="en-US" sz="3400" dirty="0" smtClean="0">
                <a:effectLst/>
                <a:latin typeface="+mj-lt"/>
                <a:ea typeface="Cambria" charset="0"/>
                <a:cs typeface="Cambria" charset="0"/>
              </a:rPr>
              <a:t>permeating routine operations</a:t>
            </a:r>
            <a:endParaRPr lang="en-US" altLang="en-US" sz="3400" dirty="0">
              <a:effectLst/>
              <a:latin typeface="+mj-lt"/>
              <a:ea typeface="Cambria" charset="0"/>
              <a:cs typeface="Cambria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3400" dirty="0">
                <a:effectLst/>
                <a:latin typeface="+mj-lt"/>
                <a:ea typeface="Cambria" charset="0"/>
                <a:cs typeface="Cambria" charset="0"/>
              </a:rPr>
              <a:t>Work force not trained in quality </a:t>
            </a:r>
            <a:r>
              <a:rPr lang="en-US" altLang="en-US" sz="3400" dirty="0" smtClean="0">
                <a:effectLst/>
                <a:latin typeface="+mj-lt"/>
                <a:ea typeface="Cambria" charset="0"/>
                <a:cs typeface="Cambria" charset="0"/>
              </a:rPr>
              <a:t>measurement and improvement </a:t>
            </a:r>
            <a:endParaRPr lang="en-US" altLang="en-US" sz="3400" dirty="0">
              <a:effectLst/>
              <a:latin typeface="+mj-lt"/>
              <a:ea typeface="Cambria" charset="0"/>
              <a:cs typeface="Cambria" charset="0"/>
            </a:endParaRPr>
          </a:p>
          <a:p>
            <a:endParaRPr lang="en-US" sz="3400" dirty="0" smtClean="0">
              <a:latin typeface="+mj-lt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B34D5CFC-D049-48AE-9218-03213E731EC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815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  <a:effectLst/>
                <a:ea typeface="ＭＳ Ｐゴシック" pitchFamily="34" charset="-128"/>
              </a:rPr>
              <a:t>“Quality Measurement Industrial Complex”  Process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ffectLst/>
                <a:ea typeface="ＭＳ Ｐゴシック" charset="0"/>
                <a:cs typeface="ＭＳ Ｐゴシック" charset="0"/>
              </a:rPr>
              <a:t>Establishing an evidence base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ffectLst/>
                <a:ea typeface="ＭＳ Ｐゴシック" charset="0"/>
                <a:cs typeface="ＭＳ Ｐゴシック" charset="0"/>
              </a:rPr>
              <a:t>Translating evidence to guidelines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ffectLst/>
                <a:ea typeface="ＭＳ Ｐゴシック" charset="0"/>
                <a:cs typeface="ＭＳ Ｐゴシック" charset="0"/>
              </a:rPr>
              <a:t>Translating guidelines to measure concepts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/>
                <a:ea typeface="ＭＳ Ｐゴシック" charset="0"/>
                <a:cs typeface="ＭＳ Ｐゴシック" charset="0"/>
              </a:rPr>
              <a:t>Operationalizing </a:t>
            </a:r>
            <a:r>
              <a:rPr lang="en-US" dirty="0">
                <a:effectLst/>
                <a:ea typeface="ＭＳ Ｐゴシック" charset="0"/>
                <a:cs typeface="ＭＳ Ｐゴシック" charset="0"/>
              </a:rPr>
              <a:t>concepts to measure specifications (numerator/ denominator)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ffectLst/>
                <a:ea typeface="ＭＳ Ｐゴシック" charset="0"/>
                <a:cs typeface="ＭＳ Ｐゴシック" charset="0"/>
              </a:rPr>
              <a:t>Testing for </a:t>
            </a:r>
            <a:r>
              <a:rPr lang="en-US" dirty="0" smtClean="0">
                <a:effectLst/>
                <a:ea typeface="ＭＳ Ｐゴシック" charset="0"/>
                <a:cs typeface="ＭＳ Ｐゴシック" charset="0"/>
              </a:rPr>
              <a:t>reliability</a:t>
            </a:r>
            <a:r>
              <a:rPr lang="en-US" dirty="0">
                <a:effectLst/>
                <a:ea typeface="ＭＳ Ｐゴシック" charset="0"/>
                <a:cs typeface="ＭＳ Ｐゴシック" charset="0"/>
              </a:rPr>
              <a:t>, validity, </a:t>
            </a:r>
            <a:r>
              <a:rPr lang="en-US" dirty="0" smtClean="0">
                <a:effectLst/>
                <a:ea typeface="ＭＳ Ｐゴシック" charset="0"/>
                <a:cs typeface="ＭＳ Ｐゴシック" charset="0"/>
              </a:rPr>
              <a:t>feasibility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/>
                <a:ea typeface="ＭＳ Ｐゴシック" charset="0"/>
                <a:cs typeface="ＭＳ Ｐゴシック" charset="0"/>
              </a:rPr>
              <a:t>Endorsement/Adoption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/>
                <a:ea typeface="ＭＳ Ｐゴシック" charset="0"/>
                <a:cs typeface="ＭＳ Ｐゴシック" charset="0"/>
              </a:rPr>
              <a:t>Aligning measures across multiple programs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/>
                <a:ea typeface="ＭＳ Ｐゴシック" charset="0"/>
                <a:cs typeface="ＭＳ Ｐゴシック" charset="0"/>
              </a:rPr>
              <a:t>Stewardship/Updating measures over time</a:t>
            </a:r>
          </a:p>
        </p:txBody>
      </p:sp>
      <p:sp>
        <p:nvSpPr>
          <p:cNvPr id="5325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FFFF99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D32D8221-F5B2-4AA8-A7AA-40426D70D5DD}" type="slidenum">
              <a:rPr lang="en-US" altLang="en-US" sz="1200">
                <a:solidFill>
                  <a:srgbClr val="FFFF99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en-US" altLang="en-US" sz="1200">
              <a:solidFill>
                <a:srgbClr val="FFFF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B34D5CFC-D049-48AE-9218-03213E731EC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87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Challenges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Limitations in the evidence base</a:t>
            </a:r>
          </a:p>
          <a:p>
            <a:r>
              <a:rPr lang="en-US" dirty="0">
                <a:solidFill>
                  <a:srgbClr val="FFFFFF"/>
                </a:solidFill>
              </a:rPr>
              <a:t>Gaps in health information technology and behavioral health </a:t>
            </a:r>
            <a:r>
              <a:rPr lang="en-US" dirty="0" smtClean="0">
                <a:solidFill>
                  <a:srgbClr val="FFFFFF"/>
                </a:solidFill>
              </a:rPr>
              <a:t>informatics- HITECH Act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Navigating </a:t>
            </a:r>
            <a:r>
              <a:rPr lang="en-US" dirty="0">
                <a:solidFill>
                  <a:srgbClr val="FFFFFF"/>
                </a:solidFill>
              </a:rPr>
              <a:t>the </a:t>
            </a:r>
            <a:r>
              <a:rPr lang="en-US" dirty="0" smtClean="0">
                <a:solidFill>
                  <a:srgbClr val="FFFFFF"/>
                </a:solidFill>
              </a:rPr>
              <a:t>“Quality </a:t>
            </a:r>
            <a:r>
              <a:rPr lang="en-US" dirty="0">
                <a:solidFill>
                  <a:srgbClr val="FFFFFF"/>
                </a:solidFill>
              </a:rPr>
              <a:t>Measurement Industrial </a:t>
            </a:r>
            <a:r>
              <a:rPr lang="en-US" dirty="0" smtClean="0">
                <a:solidFill>
                  <a:srgbClr val="FFFFFF"/>
                </a:solidFill>
              </a:rPr>
              <a:t>Complex”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No national locus for leadership/stewardship</a:t>
            </a:r>
          </a:p>
          <a:p>
            <a:r>
              <a:rPr lang="en-US" dirty="0" smtClean="0">
                <a:cs typeface="Avenir Black"/>
              </a:rPr>
              <a:t>Multiple </a:t>
            </a:r>
            <a:r>
              <a:rPr lang="en-US" dirty="0">
                <a:cs typeface="Avenir Black"/>
              </a:rPr>
              <a:t>non-collaborating disciplinary organizations </a:t>
            </a:r>
            <a:endParaRPr lang="en-US" dirty="0" smtClean="0">
              <a:cs typeface="Avenir Black"/>
            </a:endParaRPr>
          </a:p>
          <a:p>
            <a:r>
              <a:rPr lang="en-US" dirty="0" err="1" smtClean="0">
                <a:solidFill>
                  <a:srgbClr val="FFFFFF"/>
                </a:solidFill>
                <a:cs typeface="Avenir Black"/>
              </a:rPr>
              <a:t>Unclarity</a:t>
            </a:r>
            <a:r>
              <a:rPr lang="en-US" dirty="0" smtClean="0">
                <a:solidFill>
                  <a:srgbClr val="FFFFFF"/>
                </a:solidFill>
                <a:cs typeface="Avenir Black"/>
              </a:rPr>
              <a:t> of accountability (BH/PC, </a:t>
            </a:r>
            <a:r>
              <a:rPr lang="en-US" dirty="0" err="1" smtClean="0">
                <a:solidFill>
                  <a:srgbClr val="FFFFFF"/>
                </a:solidFill>
                <a:cs typeface="Avenir Black"/>
              </a:rPr>
              <a:t>inpt</a:t>
            </a:r>
            <a:r>
              <a:rPr lang="en-US" dirty="0" smtClean="0">
                <a:solidFill>
                  <a:srgbClr val="FFFFFF"/>
                </a:solidFill>
                <a:cs typeface="Avenir Black"/>
              </a:rPr>
              <a:t>/</a:t>
            </a:r>
            <a:r>
              <a:rPr lang="en-US" dirty="0" err="1" smtClean="0">
                <a:solidFill>
                  <a:srgbClr val="FFFFFF"/>
                </a:solidFill>
                <a:cs typeface="Avenir Black"/>
              </a:rPr>
              <a:t>outpt</a:t>
            </a:r>
            <a:r>
              <a:rPr lang="en-US" dirty="0" smtClean="0">
                <a:solidFill>
                  <a:srgbClr val="FFFFFF"/>
                </a:solidFill>
                <a:cs typeface="Avenir Black"/>
              </a:rPr>
              <a:t>)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Capacity to quit the game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3D4BE959-762A-5E44-8DD3-372BD4458759}" type="slidenum">
              <a:rPr lang="en-US" smtClean="0">
                <a:solidFill>
                  <a:srgbClr val="FFFF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 smtClean="0">
                <a:solidFill>
                  <a:srgbClr val="FFFF00"/>
                </a:solidFill>
              </a:rPr>
              <a:t>NYAM Mental Health Session                                                     02.11.2016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23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>
                <a:latin typeface="Arial" charset="0"/>
                <a:ea typeface="ＭＳ Ｐゴシック" charset="0"/>
              </a:rPr>
              <a:t>Fewer Psychiatrists Seen Taking Health Insurance</a:t>
            </a:r>
          </a:p>
          <a:p>
            <a:pPr marL="0" indent="0">
              <a:buFontTx/>
              <a:buNone/>
              <a:defRPr/>
            </a:pPr>
            <a:r>
              <a:rPr lang="en-US">
                <a:latin typeface="Arial" charset="0"/>
                <a:ea typeface="ＭＳ Ｐゴシック" charset="0"/>
              </a:rPr>
              <a:t>WASHINGTON — Psychiatrists are significantly less likely than doctors in other specialties to accept insurance, researchers say in a new study, complicating the push to increase access to mental health care. </a:t>
            </a:r>
          </a:p>
          <a:p>
            <a:pPr marL="0" indent="0">
              <a:buFontTx/>
              <a:buNone/>
              <a:defRPr/>
            </a:pPr>
            <a:r>
              <a:rPr lang="en-US" sz="1800" u="sng">
                <a:effectLst/>
                <a:latin typeface="Arial" charset="0"/>
                <a:ea typeface="ＭＳ Ｐゴシック" charset="0"/>
                <a:hlinkClick r:id="rId3"/>
              </a:rPr>
              <a:t>http://www.nytimes.com/2013/12/12/us/politics/psychiatrists-less-likely-to-accept-insurance-study-finds.html?_r=0</a:t>
            </a:r>
            <a:endParaRPr lang="en-US" sz="1800">
              <a:effectLst/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1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fld id="{B34D5CFC-D049-48AE-9218-03213E731EC2}" type="slidenum">
              <a:rPr lang="en-US" altLang="en-US" smtClean="0">
                <a:solidFill>
                  <a:srgbClr val="FFFF00"/>
                </a:solidFill>
              </a:rPr>
              <a:pPr>
                <a:defRPr/>
              </a:pPr>
              <a:t>17</a:t>
            </a:fld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 smtClean="0">
                <a:solidFill>
                  <a:srgbClr val="FFFF00"/>
                </a:solidFill>
              </a:rPr>
              <a:t>NYAM Mental Health Session                                                     02.11.2016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30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Some Questions for Discussion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700"/>
            <a:ext cx="8229600" cy="494778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Does insurance + parity = access? What other strategies are needed to fill gaps?</a:t>
            </a:r>
          </a:p>
          <a:p>
            <a:r>
              <a:rPr lang="en-US" dirty="0" smtClean="0"/>
              <a:t>As we move toward ”value-based” payment strategies, how do we assess “value” in BH? </a:t>
            </a:r>
            <a:r>
              <a:rPr lang="en-US" dirty="0" smtClean="0"/>
              <a:t>What</a:t>
            </a:r>
            <a:r>
              <a:rPr lang="en-US" dirty="0" smtClean="0"/>
              <a:t> </a:t>
            </a:r>
            <a:r>
              <a:rPr lang="en-US" dirty="0" smtClean="0"/>
              <a:t>quality measures </a:t>
            </a:r>
            <a:r>
              <a:rPr lang="en-US" dirty="0" smtClean="0"/>
              <a:t>are needed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What are the barriers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bridging the silos of mental health, substance abuse, primary care and social services? How can we overcome them?</a:t>
            </a:r>
          </a:p>
          <a:p>
            <a:r>
              <a:rPr lang="en-US" dirty="0" smtClean="0"/>
              <a:t>How can BH enter the 21</a:t>
            </a:r>
            <a:r>
              <a:rPr lang="en-US" baseline="30000" dirty="0" smtClean="0"/>
              <a:t>st</a:t>
            </a:r>
            <a:r>
              <a:rPr lang="en-US" dirty="0" smtClean="0"/>
              <a:t> century in using health information (and other) technologies? What are the risks and benefits?</a:t>
            </a:r>
          </a:p>
          <a:p>
            <a:r>
              <a:rPr lang="en-US" dirty="0" smtClean="0"/>
              <a:t>What constitutes a balanced portfolio of research investments in BH research? What are the </a:t>
            </a:r>
            <a:r>
              <a:rPr lang="en-US" b="1" dirty="0" smtClean="0"/>
              <a:t>most important </a:t>
            </a:r>
            <a:r>
              <a:rPr lang="en-US" dirty="0" smtClean="0"/>
              <a:t>priorities?</a:t>
            </a:r>
          </a:p>
          <a:p>
            <a:r>
              <a:rPr lang="en-US" dirty="0" smtClean="0"/>
              <a:t>Under what policy circumstances should there be  BH “exceptionalism”? What is the justification?</a:t>
            </a:r>
          </a:p>
          <a:p>
            <a:r>
              <a:rPr lang="en-US" dirty="0" smtClean="0"/>
              <a:t>Can we come </a:t>
            </a:r>
            <a:r>
              <a:rPr lang="en-US" dirty="0" smtClean="0"/>
              <a:t>up with </a:t>
            </a:r>
            <a:r>
              <a:rPr lang="en-US" dirty="0" smtClean="0"/>
              <a:t>a better term than “Behavioral Health”?</a:t>
            </a:r>
          </a:p>
          <a:p>
            <a:pPr>
              <a:lnSpc>
                <a:spcPct val="17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B34D5CFC-D049-48AE-9218-03213E731EC2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B34D5CFC-D049-48AE-9218-03213E731EC2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8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Presenters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Harold Alan Pincus MD</a:t>
            </a:r>
          </a:p>
          <a:p>
            <a:pPr lvl="1"/>
            <a:r>
              <a:rPr lang="en-US" dirty="0" smtClean="0"/>
              <a:t>Vice Chair Psychiatry, Columbia/Director Quality and Outcomes Research </a:t>
            </a:r>
            <a:r>
              <a:rPr lang="en-US" dirty="0" err="1" smtClean="0"/>
              <a:t>NewYork</a:t>
            </a:r>
            <a:r>
              <a:rPr lang="en-US" dirty="0" smtClean="0"/>
              <a:t>-Presbyterian</a:t>
            </a:r>
          </a:p>
          <a:p>
            <a:r>
              <a:rPr lang="en-US" dirty="0" smtClean="0"/>
              <a:t>Sherry </a:t>
            </a:r>
            <a:r>
              <a:rPr lang="en-US" dirty="0" err="1" smtClean="0"/>
              <a:t>Glied</a:t>
            </a:r>
            <a:r>
              <a:rPr lang="en-US" dirty="0" smtClean="0"/>
              <a:t> PhD</a:t>
            </a:r>
          </a:p>
          <a:p>
            <a:pPr lvl="1"/>
            <a:r>
              <a:rPr lang="en-US" dirty="0" smtClean="0"/>
              <a:t>Dean, </a:t>
            </a:r>
            <a:r>
              <a:rPr lang="en-US" dirty="0"/>
              <a:t>Wagner </a:t>
            </a:r>
            <a:r>
              <a:rPr lang="en-US" dirty="0" smtClean="0"/>
              <a:t>School NYU</a:t>
            </a:r>
          </a:p>
          <a:p>
            <a:r>
              <a:rPr lang="en-US" dirty="0" smtClean="0"/>
              <a:t>Henry Chung MD</a:t>
            </a:r>
          </a:p>
          <a:p>
            <a:pPr lvl="1"/>
            <a:r>
              <a:rPr lang="en-US" dirty="0" smtClean="0"/>
              <a:t>VP/CMO, Montefiore Care Management Program and Einstein Faculty</a:t>
            </a:r>
          </a:p>
          <a:p>
            <a:r>
              <a:rPr lang="en-US" dirty="0" smtClean="0"/>
              <a:t>Paul </a:t>
            </a:r>
            <a:r>
              <a:rPr lang="en-US" dirty="0" err="1" smtClean="0"/>
              <a:t>Appelbaum</a:t>
            </a:r>
            <a:r>
              <a:rPr lang="en-US" dirty="0" smtClean="0"/>
              <a:t> MD</a:t>
            </a:r>
          </a:p>
          <a:p>
            <a:pPr lvl="1"/>
            <a:r>
              <a:rPr lang="en-US" dirty="0" smtClean="0"/>
              <a:t>Professor Psychiatry, Law, Medicine Columbia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B34D5CFC-D049-48AE-9218-03213E731EC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152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z="3200" dirty="0" smtClean="0">
                <a:solidFill>
                  <a:srgbClr val="FFFF00"/>
                </a:solidFill>
                <a:ea typeface="ＭＳ Ｐゴシック" pitchFamily="34" charset="-128"/>
              </a:rPr>
              <a:t>Antidepressant Medication Management: Continuation Phase- HMO Means</a:t>
            </a:r>
            <a:r>
              <a:rPr lang="en-US" altLang="en-US" sz="3600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altLang="en-US" sz="3600" dirty="0" smtClean="0">
                <a:ea typeface="ＭＳ Ｐゴシック" pitchFamily="34" charset="-128"/>
              </a:rPr>
              <a:t/>
            </a:r>
            <a:br>
              <a:rPr lang="en-US" altLang="en-US" sz="3600" dirty="0" smtClean="0">
                <a:ea typeface="ＭＳ Ｐゴシック" pitchFamily="34" charset="-128"/>
              </a:rPr>
            </a:br>
            <a:r>
              <a:rPr lang="en-US" altLang="en-US" sz="2400" dirty="0" smtClean="0">
                <a:solidFill>
                  <a:schemeClr val="bg1"/>
                </a:solidFill>
                <a:ea typeface="ＭＳ Ｐゴシック" pitchFamily="34" charset="-128"/>
              </a:rPr>
              <a:t>Trends, 2002-2009</a:t>
            </a:r>
          </a:p>
        </p:txBody>
      </p:sp>
      <p:graphicFrame>
        <p:nvGraphicFramePr>
          <p:cNvPr id="32771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990600" y="1295400"/>
          <a:ext cx="786765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art" r:id="rId4" imgW="6096090" imgH="4067280" progId="MSGraph.Chart.8">
                  <p:embed followColorScheme="full"/>
                </p:oleObj>
              </mc:Choice>
              <mc:Fallback>
                <p:oleObj name="Chart" r:id="rId4" imgW="6096090" imgH="40672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5400"/>
                        <a:ext cx="7867650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0B2DC21D-FB0E-4E12-9C86-D4FDF64ED7B4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2015-2016 Harkness Fellows' Orientation Seminar                                               September 15-18  in New York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1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“Players” in 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the Quality Measurement Industrial Complex</a:t>
            </a:r>
            <a:endParaRPr lang="en-US" dirty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Evidence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Developers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Researchers, NIH, PCORI, AHRQ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Guideline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Developers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Professional Associations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Measure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Developers/Stewards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NCQA, TJC, CMS, Contractors, Researchers, AMA?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Measure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Endorsers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NQF, MAP </a:t>
            </a: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Measure Users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CMS, Plans, Provider Organizations, Media, Public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B34D5CFC-D049-48AE-9218-03213E731EC2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28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US" sz="1200"/>
          </a:p>
          <a:p>
            <a:pPr algn="r" eaLnBrk="1" hangingPunct="1"/>
            <a:fld id="{F639A86C-E68B-DE41-A2DB-424649FA4BD4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121858" name="Footer Placeholder 4"/>
          <p:cNvSpPr txBox="1">
            <a:spLocks noGrp="1"/>
          </p:cNvSpPr>
          <p:nvPr/>
        </p:nvSpPr>
        <p:spPr bwMode="auto">
          <a:xfrm>
            <a:off x="2667000" y="6400800"/>
            <a:ext cx="3886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Preparing for the Future</a:t>
            </a:r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524000"/>
            <a:ext cx="3581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Standardize Practice Elements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Clinical/Diagnostic Assessment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Interventions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IT Infrastructure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Develop Guidelines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Evidence-Based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Trustworthy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Within/Across Specialties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400">
                <a:solidFill>
                  <a:srgbClr val="FF3300"/>
                </a:solidFill>
                <a:latin typeface="Arial" charset="0"/>
                <a:ea typeface="ＭＳ Ｐゴシック" charset="0"/>
              </a:rPr>
              <a:t>Measure Performance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solidFill>
                  <a:srgbClr val="FF3300"/>
                </a:solidFill>
                <a:latin typeface="Arial" charset="0"/>
                <a:ea typeface="ＭＳ Ｐゴシック" charset="0"/>
              </a:rPr>
              <a:t>Can</a:t>
            </a:r>
            <a:r>
              <a:rPr lang="ja-JP" altLang="en-US" sz="1400">
                <a:solidFill>
                  <a:srgbClr val="FF3300"/>
                </a:solidFill>
                <a:latin typeface="Arial" charset="0"/>
                <a:ea typeface="ＭＳ Ｐゴシック" charset="0"/>
              </a:rPr>
              <a:t>’</a:t>
            </a:r>
            <a:r>
              <a:rPr lang="en-US" altLang="ja-JP" sz="1400">
                <a:solidFill>
                  <a:srgbClr val="FF3300"/>
                </a:solidFill>
                <a:latin typeface="Arial" charset="0"/>
                <a:ea typeface="ＭＳ Ｐゴシック" charset="0"/>
              </a:rPr>
              <a:t>t improve without measuring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solidFill>
                  <a:srgbClr val="FF3300"/>
                </a:solidFill>
                <a:latin typeface="Arial" charset="0"/>
                <a:ea typeface="ＭＳ Ｐゴシック" charset="0"/>
              </a:rPr>
              <a:t>Across silos and levels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Improve Performance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Learn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Reward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Strengthen Evidence Base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Validate Measures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Evaluate effective QI strategies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Translate from bench to bedside   to community</a:t>
            </a:r>
          </a:p>
        </p:txBody>
      </p:sp>
      <p:sp>
        <p:nvSpPr>
          <p:cNvPr id="121861" name="Line 4"/>
          <p:cNvSpPr>
            <a:spLocks noChangeShapeType="1"/>
          </p:cNvSpPr>
          <p:nvPr/>
        </p:nvSpPr>
        <p:spPr bwMode="auto">
          <a:xfrm>
            <a:off x="2514600" y="1600200"/>
            <a:ext cx="0" cy="30480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2" name="Line 5"/>
          <p:cNvSpPr>
            <a:spLocks noChangeShapeType="1"/>
          </p:cNvSpPr>
          <p:nvPr/>
        </p:nvSpPr>
        <p:spPr bwMode="auto">
          <a:xfrm>
            <a:off x="2514600" y="1600200"/>
            <a:ext cx="10668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3" name="Line 6"/>
          <p:cNvSpPr>
            <a:spLocks noChangeShapeType="1"/>
          </p:cNvSpPr>
          <p:nvPr/>
        </p:nvSpPr>
        <p:spPr bwMode="auto">
          <a:xfrm>
            <a:off x="2514600" y="3352800"/>
            <a:ext cx="10668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4" name="Line 7"/>
          <p:cNvSpPr>
            <a:spLocks noChangeShapeType="1"/>
          </p:cNvSpPr>
          <p:nvPr/>
        </p:nvSpPr>
        <p:spPr bwMode="auto">
          <a:xfrm>
            <a:off x="2514600" y="3962400"/>
            <a:ext cx="10668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5" name="Line 8"/>
          <p:cNvSpPr>
            <a:spLocks noChangeShapeType="1"/>
          </p:cNvSpPr>
          <p:nvPr/>
        </p:nvSpPr>
        <p:spPr bwMode="auto">
          <a:xfrm>
            <a:off x="2514600" y="2514600"/>
            <a:ext cx="10668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6" name="AutoShape 9"/>
          <p:cNvSpPr>
            <a:spLocks noChangeArrowheads="1"/>
          </p:cNvSpPr>
          <p:nvPr/>
        </p:nvSpPr>
        <p:spPr bwMode="auto">
          <a:xfrm rot="-5400000">
            <a:off x="3505993" y="4606132"/>
            <a:ext cx="74613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7" name="Line 10"/>
          <p:cNvSpPr>
            <a:spLocks noChangeShapeType="1"/>
          </p:cNvSpPr>
          <p:nvPr/>
        </p:nvSpPr>
        <p:spPr bwMode="auto">
          <a:xfrm>
            <a:off x="2514600" y="4648200"/>
            <a:ext cx="9906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8" name="Text Box 11"/>
          <p:cNvSpPr txBox="1">
            <a:spLocks noChangeArrowheads="1"/>
          </p:cNvSpPr>
          <p:nvPr/>
        </p:nvSpPr>
        <p:spPr bwMode="auto">
          <a:xfrm>
            <a:off x="2743200" y="8382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 b="1">
                <a:solidFill>
                  <a:srgbClr val="FFFF99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79660" name="Text Box 12"/>
          <p:cNvSpPr txBox="1">
            <a:spLocks noChangeArrowheads="1"/>
          </p:cNvSpPr>
          <p:nvPr/>
        </p:nvSpPr>
        <p:spPr bwMode="auto">
          <a:xfrm>
            <a:off x="3276600" y="685800"/>
            <a:ext cx="2209800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Consumer Participation</a:t>
            </a:r>
          </a:p>
        </p:txBody>
      </p:sp>
      <p:sp>
        <p:nvSpPr>
          <p:cNvPr id="1179661" name="Text Box 13"/>
          <p:cNvSpPr txBox="1">
            <a:spLocks noChangeArrowheads="1"/>
          </p:cNvSpPr>
          <p:nvPr/>
        </p:nvSpPr>
        <p:spPr bwMode="auto">
          <a:xfrm>
            <a:off x="152400" y="2994025"/>
            <a:ext cx="1524000" cy="7386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Administrative/ Academic   Support</a:t>
            </a:r>
          </a:p>
        </p:txBody>
      </p:sp>
      <p:sp>
        <p:nvSpPr>
          <p:cNvPr id="1179662" name="Text Box 14"/>
          <p:cNvSpPr txBox="1">
            <a:spLocks noChangeArrowheads="1"/>
          </p:cNvSpPr>
          <p:nvPr/>
        </p:nvSpPr>
        <p:spPr bwMode="auto">
          <a:xfrm>
            <a:off x="7467600" y="2994025"/>
            <a:ext cx="1524000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 Perspectives</a:t>
            </a:r>
          </a:p>
        </p:txBody>
      </p:sp>
      <p:sp>
        <p:nvSpPr>
          <p:cNvPr id="1179663" name="Text Box 15"/>
          <p:cNvSpPr txBox="1">
            <a:spLocks noChangeArrowheads="1"/>
          </p:cNvSpPr>
          <p:nvPr/>
        </p:nvSpPr>
        <p:spPr bwMode="auto">
          <a:xfrm>
            <a:off x="3276600" y="5934075"/>
            <a:ext cx="2057400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Integrative Processes</a:t>
            </a:r>
          </a:p>
        </p:txBody>
      </p:sp>
      <p:sp>
        <p:nvSpPr>
          <p:cNvPr id="121873" name="Arc 16"/>
          <p:cNvSpPr>
            <a:spLocks/>
          </p:cNvSpPr>
          <p:nvPr/>
        </p:nvSpPr>
        <p:spPr bwMode="auto">
          <a:xfrm>
            <a:off x="5791200" y="838200"/>
            <a:ext cx="2438400" cy="1981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28575">
            <a:solidFill>
              <a:srgbClr val="FFFF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4" name="Arc 17"/>
          <p:cNvSpPr>
            <a:spLocks/>
          </p:cNvSpPr>
          <p:nvPr/>
        </p:nvSpPr>
        <p:spPr bwMode="auto">
          <a:xfrm rot="11072720" flipH="1">
            <a:off x="5783263" y="3810000"/>
            <a:ext cx="2360612" cy="24336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28575">
            <a:solidFill>
              <a:srgbClr val="FFFF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5" name="Arc 18"/>
          <p:cNvSpPr>
            <a:spLocks/>
          </p:cNvSpPr>
          <p:nvPr/>
        </p:nvSpPr>
        <p:spPr bwMode="auto">
          <a:xfrm rot="10800000">
            <a:off x="838200" y="3962400"/>
            <a:ext cx="2209800" cy="2209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28575">
            <a:solidFill>
              <a:srgbClr val="FFFF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6" name="Arc 19"/>
          <p:cNvSpPr>
            <a:spLocks/>
          </p:cNvSpPr>
          <p:nvPr/>
        </p:nvSpPr>
        <p:spPr bwMode="auto">
          <a:xfrm flipH="1">
            <a:off x="838200" y="838200"/>
            <a:ext cx="2133600" cy="1905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28575">
            <a:solidFill>
              <a:srgbClr val="FFFF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7" name="Rectangle 20"/>
          <p:cNvSpPr>
            <a:spLocks noChangeArrowheads="1"/>
          </p:cNvSpPr>
          <p:nvPr/>
        </p:nvSpPr>
        <p:spPr bwMode="auto">
          <a:xfrm>
            <a:off x="1981200" y="1371600"/>
            <a:ext cx="5105400" cy="42672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8" name="Line 21"/>
          <p:cNvSpPr>
            <a:spLocks noChangeShapeType="1"/>
          </p:cNvSpPr>
          <p:nvPr/>
        </p:nvSpPr>
        <p:spPr bwMode="auto">
          <a:xfrm>
            <a:off x="4343400" y="9906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9" name="Line 22"/>
          <p:cNvSpPr>
            <a:spLocks noChangeShapeType="1"/>
          </p:cNvSpPr>
          <p:nvPr/>
        </p:nvSpPr>
        <p:spPr bwMode="auto">
          <a:xfrm flipV="1">
            <a:off x="4267200" y="57150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0" name="Line 23"/>
          <p:cNvSpPr>
            <a:spLocks noChangeShapeType="1"/>
          </p:cNvSpPr>
          <p:nvPr/>
        </p:nvSpPr>
        <p:spPr bwMode="auto">
          <a:xfrm>
            <a:off x="1676400" y="33528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1" name="Line 24"/>
          <p:cNvSpPr>
            <a:spLocks noChangeShapeType="1"/>
          </p:cNvSpPr>
          <p:nvPr/>
        </p:nvSpPr>
        <p:spPr bwMode="auto">
          <a:xfrm flipH="1">
            <a:off x="7239000" y="33528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200" smtClean="0">
              <a:solidFill>
                <a:srgbClr val="FFFF99"/>
              </a:solidFill>
            </a:endParaRPr>
          </a:p>
          <a:p>
            <a:pPr>
              <a:defRPr/>
            </a:pPr>
            <a:fld id="{4B18103E-CEC5-4D4F-BF32-E27F0F04CC93}" type="slidenum">
              <a:rPr lang="en-US" sz="1200" smtClean="0">
                <a:solidFill>
                  <a:srgbClr val="FFFF99"/>
                </a:solidFill>
              </a:rPr>
              <a:pPr>
                <a:defRPr/>
              </a:pPr>
              <a:t>22</a:t>
            </a:fld>
            <a:endParaRPr lang="en-US" sz="1200" smtClean="0">
              <a:solidFill>
                <a:srgbClr val="FFFF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2015-2016 Harkness Fellows' Orientation Seminar                                               September 15-18  in New York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1488" y="231775"/>
            <a:ext cx="8672512" cy="7889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>
                <a:latin typeface="+mn-lt"/>
              </a:rPr>
              <a:t>A Framework to Improve Quality</a:t>
            </a:r>
            <a:endParaRPr lang="en-US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02" y="1055866"/>
            <a:ext cx="6528335" cy="500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5"/>
          <p:cNvSpPr txBox="1">
            <a:spLocks/>
          </p:cNvSpPr>
          <p:nvPr/>
        </p:nvSpPr>
        <p:spPr bwMode="auto">
          <a:xfrm>
            <a:off x="2667000" y="6245225"/>
            <a:ext cx="3886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FFFF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2015-2016 Harkness Fellows' Orientation Seminar                                               September 15-18  in New York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IOM Report on Standards for Psychosocial 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Framework to facilitate integration of evidence-based psychosocial interventions into clinical practice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: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AutoNum type="arabicPeriod"/>
              <a:defRPr/>
            </a:pPr>
            <a:r>
              <a:rPr lang="en-US" sz="180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Support research </a:t>
            </a:r>
            <a:r>
              <a:rPr lang="en-US" sz="1800" dirty="0">
                <a:latin typeface="Arial" charset="0"/>
                <a:ea typeface="ＭＳ Ｐゴシック" charset="0"/>
              </a:rPr>
              <a:t>to strengthen the evidence base on efficacy and effectiveness of psychosocial interventions.</a:t>
            </a:r>
          </a:p>
          <a:p>
            <a:pPr marL="0" indent="0">
              <a:buFontTx/>
              <a:buAutoNum type="arabicPeriod"/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Based on this evidence,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identify key elements </a:t>
            </a:r>
            <a:r>
              <a:rPr lang="en-US" sz="1800" dirty="0">
                <a:latin typeface="Arial" charset="0"/>
                <a:ea typeface="ＭＳ Ｐゴシック" charset="0"/>
              </a:rPr>
              <a:t>that drive the effect of an intervention.</a:t>
            </a:r>
          </a:p>
          <a:p>
            <a:pPr marL="0" indent="0">
              <a:buFontTx/>
              <a:buAutoNum type="arabicPeriod"/>
              <a:defRPr/>
            </a:pPr>
            <a:r>
              <a:rPr lang="en-US" sz="180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Conduct systematic reviews </a:t>
            </a:r>
            <a:r>
              <a:rPr lang="en-US" sz="1800" dirty="0">
                <a:latin typeface="Arial" charset="0"/>
                <a:ea typeface="ＭＳ Ｐゴシック" charset="0"/>
              </a:rPr>
              <a:t>to inform clinical guidelines that incorporate these key elements.</a:t>
            </a:r>
          </a:p>
          <a:p>
            <a:pPr marL="0" indent="0">
              <a:buFontTx/>
              <a:buAutoNum type="arabicPeriod"/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Using the findings of these systematic reviews,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develop quality measures</a:t>
            </a:r>
            <a:r>
              <a:rPr lang="en-US" sz="1800" dirty="0">
                <a:latin typeface="Arial" charset="0"/>
                <a:ea typeface="ＭＳ Ｐゴシック" charset="0"/>
              </a:rPr>
              <a:t>—</a:t>
            </a:r>
            <a:r>
              <a:rPr lang="en-US" sz="1800" dirty="0" err="1">
                <a:latin typeface="Arial" charset="0"/>
                <a:ea typeface="ＭＳ Ｐゴシック" charset="0"/>
              </a:rPr>
              <a:t>ie</a:t>
            </a:r>
            <a:r>
              <a:rPr lang="en-US" sz="1800" dirty="0">
                <a:latin typeface="Arial" charset="0"/>
                <a:ea typeface="ＭＳ Ｐゴシック" charset="0"/>
              </a:rPr>
              <a:t>, measures of the structure, process, and outcomes of interventions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.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AutoNum type="arabicPeriod"/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Establish methods for successfully </a:t>
            </a:r>
            <a:r>
              <a:rPr lang="en-US" sz="1800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implementing, incentivizing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and sustaining </a:t>
            </a:r>
            <a:r>
              <a:rPr lang="en-US" sz="1800" dirty="0">
                <a:latin typeface="Arial" charset="0"/>
                <a:ea typeface="ＭＳ Ｐゴシック" charset="0"/>
              </a:rPr>
              <a:t>these interventions in regular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practice as part of </a:t>
            </a:r>
            <a:r>
              <a:rPr lang="en-US" sz="1800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Learning Healthcare Systems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, </a:t>
            </a:r>
            <a:r>
              <a:rPr lang="en-US" sz="1800" dirty="0">
                <a:latin typeface="Arial" charset="0"/>
                <a:ea typeface="ＭＳ Ｐゴシック" charset="0"/>
              </a:rPr>
              <a:t>including the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training </a:t>
            </a:r>
            <a:r>
              <a:rPr lang="en-US" sz="1800" dirty="0">
                <a:latin typeface="Arial" charset="0"/>
                <a:ea typeface="ＭＳ Ｐゴシック" charset="0"/>
              </a:rPr>
              <a:t>of practitioners in the use of these interventions.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99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200" smtClean="0">
              <a:solidFill>
                <a:srgbClr val="FFFF99"/>
              </a:solidFill>
            </a:endParaRPr>
          </a:p>
          <a:p>
            <a:pPr>
              <a:defRPr/>
            </a:pPr>
            <a:fld id="{AD2DC052-02C3-9E4E-B785-F93E9716B695}" type="slidenum">
              <a:rPr lang="en-US" sz="1200" smtClean="0">
                <a:solidFill>
                  <a:srgbClr val="FFFF99"/>
                </a:solidFill>
              </a:rPr>
              <a:pPr>
                <a:defRPr/>
              </a:pPr>
              <a:t>24</a:t>
            </a:fld>
            <a:endParaRPr lang="en-US" sz="1200" smtClean="0">
              <a:solidFill>
                <a:srgbClr val="FFFF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2015-2016 Harkness Fellows' Orientation Seminar                                               September 15-18  in New York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27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Current State of Behavioral Health Quality </a:t>
            </a:r>
            <a:r>
              <a:rPr lang="en-US" sz="3600" dirty="0" smtClean="0">
                <a:solidFill>
                  <a:srgbClr val="FFFF00"/>
                </a:solidFill>
              </a:rPr>
              <a:t>Measures - Overview</a:t>
            </a:r>
            <a:endParaRPr lang="en-US" sz="3600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057400"/>
          <a:ext cx="8229600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1447800"/>
                <a:gridCol w="1600200"/>
                <a:gridCol w="1828800"/>
              </a:tblGrid>
              <a:tr h="9906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NBHQF priority area, domain, and subdomain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Endorsed by NQF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(N)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Endorsed by NQF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(%)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600" dirty="0" smtClean="0"/>
                        <a:t>Effective treatment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600" dirty="0" smtClean="0"/>
                        <a:t>Person or family centered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600" dirty="0" smtClean="0"/>
                        <a:t>Coordination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600" dirty="0" smtClean="0"/>
                        <a:t>Healthy</a:t>
                      </a:r>
                      <a:r>
                        <a:rPr lang="en-US" sz="1600" baseline="0" dirty="0" smtClean="0"/>
                        <a:t> living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600" dirty="0" smtClean="0"/>
                        <a:t>Safe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600" dirty="0" smtClean="0"/>
                        <a:t>Affordable-</a:t>
                      </a:r>
                      <a:r>
                        <a:rPr lang="en-US" sz="1600" baseline="0" dirty="0" smtClean="0"/>
                        <a:t> accessible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B34D5CFC-D049-48AE-9218-03213E731EC2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52400" y="5962710"/>
            <a:ext cx="8915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Source: Patel, Brown, </a:t>
            </a:r>
            <a:r>
              <a:rPr lang="en-US" sz="1000" dirty="0" err="1">
                <a:solidFill>
                  <a:schemeClr val="bg1"/>
                </a:solidFill>
              </a:rPr>
              <a:t>Croake</a:t>
            </a:r>
            <a:r>
              <a:rPr lang="en-US" sz="1000" dirty="0">
                <a:solidFill>
                  <a:schemeClr val="bg1"/>
                </a:solidFill>
              </a:rPr>
              <a:t> et al, The Current State of Behavioral Health Quality Measures: Where are the Gaps? </a:t>
            </a:r>
            <a:r>
              <a:rPr lang="en-US" sz="1000" dirty="0" err="1">
                <a:solidFill>
                  <a:schemeClr val="bg1"/>
                </a:solidFill>
              </a:rPr>
              <a:t>PsychServ</a:t>
            </a:r>
            <a:r>
              <a:rPr lang="en-US" sz="1000" dirty="0">
                <a:solidFill>
                  <a:schemeClr val="bg1"/>
                </a:solidFill>
              </a:rPr>
              <a:t> 66:8, Aug 2015, 865-871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2015-2016 Harkness Fellows' Orientation Seminar                                               September 15-18  in New York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5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Current State of Behavioral Health Quality Measures </a:t>
            </a:r>
            <a:r>
              <a:rPr lang="en-US" sz="3200" dirty="0" smtClean="0">
                <a:solidFill>
                  <a:srgbClr val="FFFF00"/>
                </a:solidFill>
              </a:rPr>
              <a:t>– Overview (cont</a:t>
            </a:r>
            <a:r>
              <a:rPr lang="en-US" sz="3200" dirty="0">
                <a:solidFill>
                  <a:srgbClr val="FFFF00"/>
                </a:solidFill>
              </a:rPr>
              <a:t>.)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382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056"/>
                <a:gridCol w="1415344"/>
                <a:gridCol w="15240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Condition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Measures (N)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Measures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(%)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NQF endorsed (N)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NQF endorsed (%)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Depression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111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24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Schizophrenia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11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Tobacco use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15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Alcohol</a:t>
                      </a:r>
                      <a:r>
                        <a:rPr lang="en-US" sz="1600" b="0" baseline="0" dirty="0" smtClean="0"/>
                        <a:t> use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59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15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Drug</a:t>
                      </a:r>
                      <a:r>
                        <a:rPr lang="en-US" sz="1600" b="0" baseline="0" dirty="0" smtClean="0"/>
                        <a:t> use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54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7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Bipolar</a:t>
                      </a:r>
                      <a:r>
                        <a:rPr lang="en-US" sz="1600" b="0" baseline="0" dirty="0" smtClean="0"/>
                        <a:t> disorder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7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PTSD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-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ADHD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&gt;1</a:t>
                      </a:r>
                      <a:r>
                        <a:rPr lang="en-US" sz="1600" b="0" baseline="0" dirty="0" smtClean="0"/>
                        <a:t> MH or SUD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161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22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Other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7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-</a:t>
                      </a:r>
                      <a:endParaRPr lang="en-US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B34D5CFC-D049-48AE-9218-03213E731EC2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2015-2016 Harkness Fellows' Orientation Seminar                                               September 15-18  in New York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0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Current State of Behavioral Health Quality Measures </a:t>
            </a:r>
            <a:r>
              <a:rPr lang="en-US" sz="3200" dirty="0" smtClean="0">
                <a:solidFill>
                  <a:srgbClr val="FFFF00"/>
                </a:solidFill>
              </a:rPr>
              <a:t>– Overview (cont</a:t>
            </a:r>
            <a:r>
              <a:rPr lang="en-US" sz="3200" dirty="0">
                <a:solidFill>
                  <a:srgbClr val="FFFF00"/>
                </a:solidFill>
              </a:rPr>
              <a:t>.)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2286000"/>
          <a:ext cx="8458200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283"/>
                <a:gridCol w="1488017"/>
                <a:gridCol w="1435100"/>
                <a:gridCol w="1828800"/>
                <a:gridCol w="1905000"/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Data source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Measures (N)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Measures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(%)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NQF endorsed (N)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NQF endorsed (%)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Adm</a:t>
                      </a:r>
                      <a:r>
                        <a:rPr lang="en-US" sz="1600" dirty="0" smtClean="0"/>
                        <a:t> claims or pharmacy 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Medical records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Patient survey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Provider survey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B34D5CFC-D049-48AE-9218-03213E731EC2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2015-2016 Harkness Fellows' Orientation Seminar                                               September 15-18  in New York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18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Measurement-Based Care (MBC)</a:t>
            </a:r>
            <a:br>
              <a:rPr lang="en-US" dirty="0">
                <a:solidFill>
                  <a:srgbClr val="FFFF00"/>
                </a:solidFill>
                <a:latin typeface="Arial" charset="0"/>
                <a:ea typeface="ＭＳ Ｐゴシック" charset="0"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Systematically </a:t>
            </a:r>
            <a:r>
              <a:rPr lang="en-US" sz="2400" dirty="0" smtClean="0">
                <a:ea typeface="ＭＳ Ｐゴシック" charset="0"/>
              </a:rPr>
              <a:t>apply </a:t>
            </a:r>
            <a:r>
              <a:rPr lang="en-US" sz="2400" dirty="0">
                <a:ea typeface="ＭＳ Ｐゴシック" charset="0"/>
              </a:rPr>
              <a:t>a</a:t>
            </a:r>
            <a:r>
              <a:rPr lang="en-US" sz="2400" dirty="0" smtClean="0">
                <a:ea typeface="ＭＳ Ｐゴシック" charset="0"/>
              </a:rPr>
              <a:t>ppropriate </a:t>
            </a:r>
            <a:r>
              <a:rPr lang="en-US" sz="2400" dirty="0">
                <a:ea typeface="ＭＳ Ｐゴシック" charset="0"/>
              </a:rPr>
              <a:t>c</a:t>
            </a:r>
            <a:r>
              <a:rPr lang="en-US" sz="2400" dirty="0" smtClean="0">
                <a:ea typeface="ＭＳ Ｐゴシック" charset="0"/>
              </a:rPr>
              <a:t>linical </a:t>
            </a:r>
            <a:r>
              <a:rPr lang="en-US" sz="2400" dirty="0">
                <a:ea typeface="ＭＳ Ｐゴシック" charset="0"/>
              </a:rPr>
              <a:t>m</a:t>
            </a:r>
            <a:r>
              <a:rPr lang="en-US" sz="2400" dirty="0" smtClean="0">
                <a:ea typeface="ＭＳ Ｐゴシック" charset="0"/>
              </a:rPr>
              <a:t>easures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charset="0"/>
              </a:rPr>
              <a:t>e.g</a:t>
            </a:r>
            <a:r>
              <a:rPr lang="en-US" sz="2400" dirty="0">
                <a:ea typeface="ＭＳ Ｐゴシック" charset="0"/>
              </a:rPr>
              <a:t>. HA1c, PHQ-</a:t>
            </a:r>
            <a:r>
              <a:rPr lang="en-US" sz="2400" dirty="0" smtClean="0">
                <a:ea typeface="ＭＳ Ｐゴシック" charset="0"/>
              </a:rPr>
              <a:t>9, </a:t>
            </a:r>
            <a:r>
              <a:rPr lang="en-US" sz="2400" dirty="0" smtClean="0"/>
              <a:t>Vanderbilt </a:t>
            </a:r>
            <a:r>
              <a:rPr lang="en-US" sz="2400" dirty="0"/>
              <a:t>Assessment Scales</a:t>
            </a:r>
            <a:endParaRPr lang="en-US" sz="2400" dirty="0" smtClean="0"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Create a measurement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tool kit </a:t>
            </a:r>
            <a:endParaRPr lang="en-US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charset="0"/>
              </a:rPr>
              <a:t>Assure consistent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smtClean="0">
                <a:ea typeface="ＭＳ Ｐゴシック" charset="0"/>
              </a:rPr>
              <a:t>longitudinal </a:t>
            </a:r>
            <a:r>
              <a:rPr lang="en-US" sz="2400" dirty="0">
                <a:ea typeface="ＭＳ Ｐゴシック" charset="0"/>
              </a:rPr>
              <a:t>a</a:t>
            </a:r>
            <a:r>
              <a:rPr lang="en-US" sz="2400" dirty="0" smtClean="0">
                <a:ea typeface="ＭＳ Ｐゴシック" charset="0"/>
              </a:rPr>
              <a:t>ssessment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charset="0"/>
              </a:rPr>
              <a:t>“Ruthless” </a:t>
            </a:r>
            <a:r>
              <a:rPr lang="en-US" sz="2400" dirty="0">
                <a:ea typeface="ＭＳ Ｐゴシック" charset="0"/>
              </a:rPr>
              <a:t>Follow-</a:t>
            </a:r>
            <a:r>
              <a:rPr lang="en-US" sz="2400" dirty="0" smtClean="0">
                <a:ea typeface="ＭＳ Ｐゴシック" charset="0"/>
              </a:rPr>
              <a:t>Up/Care Management</a:t>
            </a:r>
            <a:endParaRPr lang="en-US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charset="0"/>
              </a:rPr>
              <a:t>Use action-oriented menu </a:t>
            </a:r>
            <a:r>
              <a:rPr lang="en-US" sz="2400" dirty="0">
                <a:ea typeface="ＭＳ Ｐゴシック" charset="0"/>
              </a:rPr>
              <a:t>of e</a:t>
            </a:r>
            <a:r>
              <a:rPr lang="en-US" sz="2400" dirty="0" smtClean="0">
                <a:ea typeface="ＭＳ Ｐゴシック" charset="0"/>
              </a:rPr>
              <a:t>vidence-</a:t>
            </a:r>
            <a:r>
              <a:rPr lang="en-US" sz="2400" dirty="0">
                <a:ea typeface="ＭＳ Ｐゴシック" charset="0"/>
              </a:rPr>
              <a:t>b</a:t>
            </a:r>
            <a:r>
              <a:rPr lang="en-US" sz="2400" dirty="0" smtClean="0">
                <a:ea typeface="ＭＳ Ｐゴシック" charset="0"/>
              </a:rPr>
              <a:t>ased </a:t>
            </a:r>
            <a:r>
              <a:rPr lang="en-US" sz="2400" dirty="0">
                <a:ea typeface="ＭＳ Ｐゴシック" charset="0"/>
              </a:rPr>
              <a:t>o</a:t>
            </a:r>
            <a:r>
              <a:rPr lang="en-US" sz="2400" dirty="0" smtClean="0">
                <a:ea typeface="ＭＳ Ｐゴシック" charset="0"/>
              </a:rPr>
              <a:t>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charset="0"/>
              </a:rPr>
              <a:t>Treatment intensification/“Stepped Care”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charset="0"/>
              </a:rPr>
              <a:t>Establish practice-based </a:t>
            </a:r>
            <a:r>
              <a:rPr lang="en-US" sz="2400" dirty="0">
                <a:ea typeface="ＭＳ Ｐゴシック" charset="0"/>
              </a:rPr>
              <a:t>i</a:t>
            </a:r>
            <a:r>
              <a:rPr lang="en-US" sz="2400" dirty="0" smtClean="0">
                <a:ea typeface="ＭＳ Ｐゴシック" charset="0"/>
              </a:rPr>
              <a:t>nfrastructure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charset="0"/>
              </a:rPr>
              <a:t>Build IT/Registry Capacity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Enhance Connectivity among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MH/PC/SUD/Social Services/Education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Incentivize Structures that Produce Outcomes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6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B34D5CFC-D049-48AE-9218-03213E731EC2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2015-2016 Harkness Fellows' Orientation Seminar                                               September 15-18  in New York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 Ten List of Best Practices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078"/>
            <a:ext cx="8229600" cy="488608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Population Management/Predictive Modeling*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Formal linkages with:</a:t>
            </a:r>
          </a:p>
          <a:p>
            <a:pPr marL="914400" lvl="1" indent="-514350">
              <a:buFont typeface="Arial" panose="020B0604020202020204" pitchFamily="34" charset="0"/>
              <a:buChar char="‒"/>
            </a:pPr>
            <a:r>
              <a:rPr lang="en-US" sz="1400" dirty="0" smtClean="0"/>
              <a:t>Primary Care</a:t>
            </a:r>
          </a:p>
          <a:p>
            <a:pPr marL="914400" lvl="1" indent="-514350">
              <a:buFont typeface="Arial" panose="020B0604020202020204" pitchFamily="34" charset="0"/>
              <a:buChar char="‒"/>
            </a:pPr>
            <a:r>
              <a:rPr lang="en-US" sz="1400" dirty="0" smtClean="0"/>
              <a:t>Substance Abuse</a:t>
            </a:r>
          </a:p>
          <a:p>
            <a:pPr marL="914400" lvl="1" indent="-514350">
              <a:buFont typeface="Arial" panose="020B0604020202020204" pitchFamily="34" charset="0"/>
              <a:buChar char="‒"/>
            </a:pPr>
            <a:r>
              <a:rPr lang="en-US" sz="1400" dirty="0" smtClean="0"/>
              <a:t>Social Services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Effective Teams/Communication*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Effective Implementation Strategies to Assure:</a:t>
            </a:r>
          </a:p>
          <a:p>
            <a:pPr marL="914400" lvl="1" indent="-514350">
              <a:buFont typeface="Arial" panose="020B0604020202020204" pitchFamily="34" charset="0"/>
              <a:buChar char="‒"/>
            </a:pPr>
            <a:r>
              <a:rPr lang="en-US" sz="1400" dirty="0" smtClean="0"/>
              <a:t>Access to Evidence-Based Psychosocial Services</a:t>
            </a:r>
          </a:p>
          <a:p>
            <a:pPr marL="914400" lvl="1" indent="-514350">
              <a:buFont typeface="Arial" panose="020B0604020202020204" pitchFamily="34" charset="0"/>
              <a:buChar char="‒"/>
            </a:pPr>
            <a:r>
              <a:rPr lang="en-US" sz="1400" dirty="0" smtClean="0"/>
              <a:t>Access to Evidence-Based Mediation Strategies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Decision Support for Measurement-Based/Stepped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Care Management with Relentless Follow-Up*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Clinical Registries for Tracking and Coordination*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Recovery-Oriented, Shared Decision-making/Self Management Tools and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Data-Driven Quality Measurement and Improvement*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Health Information Technology Support*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B34D5CFC-D049-48AE-9218-03213E731EC2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32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Policy Potpourri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Parity of Insurance Benefits: Is the ACA Changing the World of Behavioral Health?</a:t>
            </a:r>
          </a:p>
          <a:p>
            <a:r>
              <a:rPr lang="en-US" dirty="0" smtClean="0"/>
              <a:t>Integration of Behavioral Health and General Health: Drowning in the Mainstream or Left on the Banks?</a:t>
            </a:r>
          </a:p>
          <a:p>
            <a:r>
              <a:rPr lang="en-US" dirty="0" smtClean="0"/>
              <a:t>The Promise of New Technologies for Behavioral Health</a:t>
            </a:r>
            <a:r>
              <a:rPr lang="is-IS" dirty="0" smtClean="0"/>
              <a:t>…...And the Risks</a:t>
            </a:r>
          </a:p>
          <a:p>
            <a:r>
              <a:rPr lang="is-IS" dirty="0" smtClean="0"/>
              <a:t>Can Behavioral Health Cross the Quality Chasm 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B34D5CFC-D049-48AE-9218-03213E731EC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97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A Reality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How do YOU choose a doctor for yourself, your family, your Mom and Dad?</a:t>
            </a:r>
          </a:p>
          <a:p>
            <a:pPr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How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do YOU choose a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mental health provider for yourself or suggest one for a friend or a family member? 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How do YOU determine whether you, your family, your Mom and Dad are receiving high quality medical care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</a:p>
          <a:p>
            <a:pPr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High quality mental health care?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What DATA do you examine to answer these questions?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B34D5CFC-D049-48AE-9218-03213E731EC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5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FFFF99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CE6FD9F0-AC3E-432F-88B3-5B84842BF296}" type="slidenum">
              <a:rPr lang="en-US" altLang="en-US" sz="1200">
                <a:solidFill>
                  <a:srgbClr val="FFFF99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US" altLang="en-US" sz="1200">
              <a:solidFill>
                <a:srgbClr val="FFFF99"/>
              </a:solidFill>
            </a:endParaRPr>
          </a:p>
        </p:txBody>
      </p:sp>
      <p:sp>
        <p:nvSpPr>
          <p:cNvPr id="15363" name="Footer Placeholder 5"/>
          <p:cNvSpPr txBox="1">
            <a:spLocks noGrp="1"/>
          </p:cNvSpPr>
          <p:nvPr/>
        </p:nvSpPr>
        <p:spPr bwMode="auto">
          <a:xfrm>
            <a:off x="2657475" y="6429375"/>
            <a:ext cx="3886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>
              <a:solidFill>
                <a:srgbClr val="FFFF99"/>
              </a:solidFill>
            </a:endParaRPr>
          </a:p>
        </p:txBody>
      </p:sp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5125"/>
            <a:ext cx="8229600" cy="1052513"/>
          </a:xfrm>
        </p:spPr>
        <p:txBody>
          <a:bodyPr/>
          <a:lstStyle/>
          <a:p>
            <a:pPr marL="4295775" indent="-4295775" eaLnBrk="1" hangingPunct="1">
              <a:defRPr/>
            </a:pPr>
            <a:r>
              <a:rPr lang="en-US" altLang="en-US" dirty="0" smtClean="0">
                <a:solidFill>
                  <a:srgbClr val="FFFF00"/>
                </a:solidFill>
                <a:ea typeface="ＭＳ Ｐゴシック" pitchFamily="34" charset="-128"/>
              </a:rPr>
              <a:t>Crossing the Quality Chasm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76400"/>
            <a:ext cx="4033837" cy="4343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1800" smtClean="0">
                <a:ea typeface="ＭＳ Ｐゴシック" pitchFamily="34" charset="-128"/>
              </a:rPr>
              <a:t>“</a:t>
            </a:r>
            <a:r>
              <a:rPr lang="en-US" altLang="ja-JP" sz="2000" smtClean="0">
                <a:ea typeface="ＭＳ Ｐゴシック" pitchFamily="34" charset="-128"/>
              </a:rPr>
              <a:t>Quality problems occur typically not because of failure of goodwill, knowledge, effort or resources devoted to health care, but because of fundamental shortcomings in the ways care is organized</a:t>
            </a:r>
            <a:r>
              <a:rPr lang="ja-JP" altLang="en-US" sz="2000" smtClean="0">
                <a:ea typeface="ＭＳ Ｐゴシック" pitchFamily="34" charset="-128"/>
              </a:rPr>
              <a:t>”</a:t>
            </a:r>
            <a:endParaRPr lang="en-US" altLang="ja-JP" sz="200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smtClean="0">
                <a:ea typeface="ＭＳ Ｐゴシック" pitchFamily="34" charset="-128"/>
              </a:rPr>
              <a:t>The American health care delivery system is in need of fundamental change.  The current care systems cannot do the job.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i="1" smtClean="0">
                <a:ea typeface="ＭＳ Ｐゴシック" pitchFamily="34" charset="-128"/>
              </a:rPr>
              <a:t>Trying harder</a:t>
            </a:r>
            <a:r>
              <a:rPr lang="en-US" altLang="en-US" sz="2000" smtClean="0">
                <a:ea typeface="ＭＳ Ｐゴシック" pitchFamily="34" charset="-128"/>
              </a:rPr>
              <a:t> will not work: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smtClean="0">
                <a:ea typeface="ＭＳ Ｐゴシック" pitchFamily="34" charset="-128"/>
              </a:rPr>
              <a:t>Changing systems of care will!</a:t>
            </a:r>
          </a:p>
        </p:txBody>
      </p:sp>
      <p:pic>
        <p:nvPicPr>
          <p:cNvPr id="15366" name="Picture 4" descr="chasm030907280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8850" y="1600200"/>
            <a:ext cx="3030538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988873C3-C058-4900-A2B0-023D5A10CD3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FFFF99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D7E09EC7-FFB7-488E-936A-2DA47C8D8101}" type="slidenum">
              <a:rPr lang="en-US" altLang="en-US" sz="1200">
                <a:solidFill>
                  <a:srgbClr val="FFFF99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US" altLang="en-US" sz="1200">
              <a:solidFill>
                <a:srgbClr val="FFFF99"/>
              </a:solidFill>
            </a:endParaRPr>
          </a:p>
        </p:txBody>
      </p:sp>
      <p:sp>
        <p:nvSpPr>
          <p:cNvPr id="21507" name="Footer Placeholder 2"/>
          <p:cNvSpPr txBox="1">
            <a:spLocks noGrp="1"/>
          </p:cNvSpPr>
          <p:nvPr/>
        </p:nvSpPr>
        <p:spPr bwMode="auto">
          <a:xfrm>
            <a:off x="2743200" y="6496050"/>
            <a:ext cx="3886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>
              <a:solidFill>
                <a:srgbClr val="FFFF99"/>
              </a:solidFill>
            </a:endParaRPr>
          </a:p>
        </p:txBody>
      </p:sp>
      <p:graphicFrame>
        <p:nvGraphicFramePr>
          <p:cNvPr id="21508" name="Object 2"/>
          <p:cNvGraphicFramePr>
            <a:graphicFrameLocks noChangeAspect="1"/>
          </p:cNvGraphicFramePr>
          <p:nvPr/>
        </p:nvGraphicFramePr>
        <p:xfrm>
          <a:off x="2362200" y="152400"/>
          <a:ext cx="4248150" cy="608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4" imgW="4247619" imgH="6314286" progId="AcroExch.Document.7">
                  <p:embed/>
                </p:oleObj>
              </mc:Choice>
              <mc:Fallback>
                <p:oleObj name="Acrobat Document" r:id="rId4" imgW="4247619" imgH="6314286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2400"/>
                        <a:ext cx="4248150" cy="608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0B2DC21D-FB0E-4E12-9C86-D4FDF64ED7B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394" y="4883500"/>
            <a:ext cx="5311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i="1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Committee on Developing Evidence-Based Standards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for Psychosocial Interventions for Mental Disorders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49" y="120581"/>
            <a:ext cx="3635209" cy="4762919"/>
          </a:xfrm>
          <a:prstGeom prst="rect">
            <a:avLst/>
          </a:prstGeom>
          <a:ln w="127000" cap="sq">
            <a:noFill/>
            <a:miter lim="800000"/>
          </a:ln>
          <a:effectLst>
            <a:outerShdw blurRad="76200" dist="88900" dir="1800000" algn="l" rotWithShape="0">
              <a:prstClr val="black">
                <a:alpha val="25000"/>
              </a:prstClr>
            </a:outerShdw>
          </a:effectLst>
          <a:scene3d>
            <a:camera prst="perspectiveFront" fov="5400000">
              <a:rot lat="21573276" lon="850115" rev="21331979"/>
            </a:camera>
            <a:lightRig rig="threePt" dir="t">
              <a:rot lat="0" lon="0" rev="12600000"/>
            </a:lightRig>
          </a:scene3d>
          <a:sp3d extrusionH="107950" contourW="12700">
            <a:bevelT w="50800" h="190500"/>
            <a:bevelB w="50800" h="0"/>
            <a:extrusionClr>
              <a:schemeClr val="bg2"/>
            </a:extrusionClr>
            <a:contourClr>
              <a:srgbClr val="DDDDDD"/>
            </a:contourClr>
          </a:sp3d>
        </p:spPr>
      </p:pic>
    </p:spTree>
    <p:extLst>
      <p:ext uri="{BB962C8B-B14F-4D97-AF65-F5344CB8AC3E}">
        <p14:creationId xmlns:p14="http://schemas.microsoft.com/office/powerpoint/2010/main" val="20909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FFFF99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7EF874E4-8695-42C4-8065-FC229174A61C}" type="slidenum">
              <a:rPr lang="en-US" altLang="en-US" sz="1200">
                <a:solidFill>
                  <a:srgbClr val="FFFF99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US" altLang="en-US" sz="1200">
              <a:solidFill>
                <a:srgbClr val="FFFF99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2524125" y="6381750"/>
            <a:ext cx="3905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>
              <a:solidFill>
                <a:srgbClr val="FFFF99"/>
              </a:solidFill>
            </a:endParaRPr>
          </a:p>
        </p:txBody>
      </p:sp>
      <p:pic>
        <p:nvPicPr>
          <p:cNvPr id="16388" name="Picture 2" descr="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2287588" y="5638800"/>
            <a:ext cx="456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defTabSz="963613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3613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3613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3613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3613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ja-JP" altLang="en-US" sz="2400" b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2400" b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Crossing the Quality Chasm</a:t>
            </a:r>
            <a:r>
              <a:rPr lang="ja-JP" altLang="en-US" sz="2400" b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en-US" altLang="en-US" sz="2400" b="1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0B2DC21D-FB0E-4E12-9C86-D4FDF64ED7B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 Ten Most Common </a:t>
            </a:r>
            <a:r>
              <a:rPr lang="en-US" dirty="0">
                <a:solidFill>
                  <a:srgbClr val="FFFF00"/>
                </a:solidFill>
              </a:rPr>
              <a:t>Medicaid Readmissions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</a:rPr>
              <a:t>1. Septicemia (except in labor) — $319 million (17,600 total readmissions)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2. </a:t>
            </a:r>
            <a:r>
              <a:rPr lang="en-US" sz="1800" dirty="0">
                <a:solidFill>
                  <a:srgbClr val="FFFF00"/>
                </a:solidFill>
                <a:effectLst/>
              </a:rPr>
              <a:t>Schizophrenia and other psychotic disorders — $302 million (35,800 total readmissions)</a:t>
            </a:r>
            <a:br>
              <a:rPr lang="en-US" sz="1800" dirty="0">
                <a:solidFill>
                  <a:srgbClr val="FFFF00"/>
                </a:solidFill>
                <a:effectLst/>
              </a:rPr>
            </a:br>
            <a:r>
              <a:rPr lang="en-US" sz="1800" dirty="0">
                <a:effectLst/>
              </a:rPr>
              <a:t>3. </a:t>
            </a:r>
            <a:r>
              <a:rPr lang="en-US" sz="1800" dirty="0">
                <a:solidFill>
                  <a:srgbClr val="FFFF00"/>
                </a:solidFill>
                <a:effectLst/>
              </a:rPr>
              <a:t>Mood disorders — $286 million (41,600 total readmissions)</a:t>
            </a:r>
            <a:br>
              <a:rPr lang="en-US" sz="1800" dirty="0">
                <a:solidFill>
                  <a:srgbClr val="FFFF00"/>
                </a:solidFill>
                <a:effectLst/>
              </a:rPr>
            </a:br>
            <a:r>
              <a:rPr lang="en-US" sz="1800" dirty="0">
                <a:effectLst/>
              </a:rPr>
              <a:t>4. Congestive heart failure (</a:t>
            </a:r>
            <a:r>
              <a:rPr lang="en-US" sz="1800" dirty="0" err="1">
                <a:effectLst/>
              </a:rPr>
              <a:t>nonhypertensive</a:t>
            </a:r>
            <a:r>
              <a:rPr lang="en-US" sz="1800" dirty="0">
                <a:effectLst/>
              </a:rPr>
              <a:t>) — $273 million (18,800 total readmissions)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5. Diabetes mellitus with complications — $251 million (23,700 total readmissions)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6. Chronic obstructive pulmonary disease and bronchiectasis — $178 million (16,400 total readmissions)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7. </a:t>
            </a:r>
            <a:r>
              <a:rPr lang="en-US" sz="1800" dirty="0">
                <a:solidFill>
                  <a:srgbClr val="FFFF00"/>
                </a:solidFill>
                <a:effectLst/>
              </a:rPr>
              <a:t>Alcohol-related disorders — $141 million (20,500 total readmissions)</a:t>
            </a:r>
            <a:br>
              <a:rPr lang="en-US" sz="1800" dirty="0">
                <a:solidFill>
                  <a:srgbClr val="FFFF00"/>
                </a:solidFill>
                <a:effectLst/>
              </a:rPr>
            </a:br>
            <a:r>
              <a:rPr lang="en-US" sz="1800" dirty="0">
                <a:effectLst/>
              </a:rPr>
              <a:t>8. Other complications of pregnancy — $122 million (21,500 total readmissions)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9. </a:t>
            </a:r>
            <a:r>
              <a:rPr lang="en-US" sz="1800" dirty="0">
                <a:solidFill>
                  <a:srgbClr val="FFFF00"/>
                </a:solidFill>
                <a:effectLst/>
              </a:rPr>
              <a:t>Substance-related disorders — $103 million (15,200 total readmissions)</a:t>
            </a:r>
            <a:br>
              <a:rPr lang="en-US" sz="1800" dirty="0">
                <a:solidFill>
                  <a:srgbClr val="FFFF00"/>
                </a:solidFill>
                <a:effectLst/>
              </a:rPr>
            </a:br>
            <a:r>
              <a:rPr lang="en-US" sz="1800" dirty="0">
                <a:effectLst/>
              </a:rPr>
              <a:t>10. Early or threatened labor — $86 million (19,000 total readmissions)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000" dirty="0" smtClean="0"/>
              <a:t>* </a:t>
            </a:r>
            <a:r>
              <a:rPr lang="en-US" sz="1000" dirty="0" smtClean="0">
                <a:effectLst/>
              </a:rPr>
              <a:t>AHRQ Statistical Brief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  <a:p>
            <a:pPr>
              <a:defRPr/>
            </a:pPr>
            <a:fld id="{B34D5CFC-D049-48AE-9218-03213E731EC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NYAM Mental Health Session                                                     02.11.2016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677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cademynet_16668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9905</TotalTime>
  <Words>1562</Words>
  <Application>Microsoft Macintosh PowerPoint</Application>
  <PresentationFormat>On-screen Show (4:3)</PresentationFormat>
  <Paragraphs>402</Paragraphs>
  <Slides>29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Avenir Black</vt:lpstr>
      <vt:lpstr>Cambria</vt:lpstr>
      <vt:lpstr>ＭＳ Ｐゴシック</vt:lpstr>
      <vt:lpstr>News Gothic MT</vt:lpstr>
      <vt:lpstr>Trebuchet MS</vt:lpstr>
      <vt:lpstr>Arial</vt:lpstr>
      <vt:lpstr>Arial Unicode MS</vt:lpstr>
      <vt:lpstr>Calibri</vt:lpstr>
      <vt:lpstr>Times New Roman</vt:lpstr>
      <vt:lpstr>Default Design</vt:lpstr>
      <vt:lpstr>academynet_166685</vt:lpstr>
      <vt:lpstr>Acrobat Document</vt:lpstr>
      <vt:lpstr>Chart</vt:lpstr>
      <vt:lpstr>How Are We Doing in Behavioral Health? A Policy Potpourri  </vt:lpstr>
      <vt:lpstr>Presenters</vt:lpstr>
      <vt:lpstr>A Policy Potpourri</vt:lpstr>
      <vt:lpstr>A Reality Check</vt:lpstr>
      <vt:lpstr>Crossing the Quality Chasm</vt:lpstr>
      <vt:lpstr>PowerPoint Presentation</vt:lpstr>
      <vt:lpstr>PowerPoint Presentation</vt:lpstr>
      <vt:lpstr>PowerPoint Presentation</vt:lpstr>
      <vt:lpstr>Top Ten Most Common Medicaid Readmissions</vt:lpstr>
      <vt:lpstr> Follow-up after Hospitalization for Mental Illness within 7 Days (HMOs only) 2003-2012  (NCQA October 2013)</vt:lpstr>
      <vt:lpstr>ACA Quality Reporting/Payment Programs with BH Measures</vt:lpstr>
      <vt:lpstr>PowerPoint Presentation</vt:lpstr>
      <vt:lpstr>PowerPoint Presentation</vt:lpstr>
      <vt:lpstr>State of Behavioral Health Quality Measurement and Improvement</vt:lpstr>
      <vt:lpstr>“Quality Measurement Industrial Complex”  Process</vt:lpstr>
      <vt:lpstr>Challenges</vt:lpstr>
      <vt:lpstr>PowerPoint Presentation</vt:lpstr>
      <vt:lpstr>Some Questions for Discussion</vt:lpstr>
      <vt:lpstr>Back Up Slides</vt:lpstr>
      <vt:lpstr>Antidepressant Medication Management: Continuation Phase- HMO Means  Trends, 2002-2009</vt:lpstr>
      <vt:lpstr>“Players” in the Quality Measurement Industrial Complex</vt:lpstr>
      <vt:lpstr>Preparing for the Future</vt:lpstr>
      <vt:lpstr>A Framework to Improve Quality</vt:lpstr>
      <vt:lpstr>IOM Report on Standards for Psychosocial  Interventions</vt:lpstr>
      <vt:lpstr>Current State of Behavioral Health Quality Measures - Overview</vt:lpstr>
      <vt:lpstr>Current State of Behavioral Health Quality Measures – Overview (cont.)</vt:lpstr>
      <vt:lpstr>Current State of Behavioral Health Quality Measures – Overview (cont.)</vt:lpstr>
      <vt:lpstr>Measurement-Based Care (MBC) </vt:lpstr>
      <vt:lpstr>Top Ten List of Best Practices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Are We Doing in Behavioral Health? A Policy Potpourri</dc:title>
  <dc:creator>Harold Pincus</dc:creator>
  <cp:lastModifiedBy>Harold Pincus</cp:lastModifiedBy>
  <cp:revision>22</cp:revision>
  <cp:lastPrinted>2016-02-09T19:14:40Z</cp:lastPrinted>
  <dcterms:created xsi:type="dcterms:W3CDTF">2016-02-03T12:39:27Z</dcterms:created>
  <dcterms:modified xsi:type="dcterms:W3CDTF">2016-02-11T04:52:03Z</dcterms:modified>
</cp:coreProperties>
</file>